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41640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DC570-7C46-41E9-8593-70C47C71BC42}"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363817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416581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1683715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3614327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A0DC570-7C46-41E9-8593-70C47C71BC42}"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676509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A0DC570-7C46-41E9-8593-70C47C71BC42}" type="datetimeFigureOut">
              <a:rPr lang="en-US" smtClean="0"/>
              <a:t>8/19/2023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421609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2146003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128668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14894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DC570-7C46-41E9-8593-70C47C71BC4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382238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0DC570-7C46-41E9-8593-70C47C71BC42}"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240220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0DC570-7C46-41E9-8593-70C47C71BC42}"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153790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0DC570-7C46-41E9-8593-70C47C71BC42}"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404422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DC570-7C46-41E9-8593-70C47C71BC42}"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194995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DC570-7C46-41E9-8593-70C47C71BC42}"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2896366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DC570-7C46-41E9-8593-70C47C71BC42}"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13F0FB9-DC8E-45BB-BD0A-C91625AF67BD}" type="slidenum">
              <a:rPr lang="en-US" smtClean="0"/>
              <a:t>‹#›</a:t>
            </a:fld>
            <a:endParaRPr lang="en-US"/>
          </a:p>
        </p:txBody>
      </p:sp>
    </p:spTree>
    <p:extLst>
      <p:ext uri="{BB962C8B-B14F-4D97-AF65-F5344CB8AC3E}">
        <p14:creationId xmlns:p14="http://schemas.microsoft.com/office/powerpoint/2010/main" val="1583229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A0DC570-7C46-41E9-8593-70C47C71BC42}" type="datetimeFigureOut">
              <a:rPr lang="en-US" smtClean="0"/>
              <a:t>8/19/2023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13F0FB9-DC8E-45BB-BD0A-C91625AF67BD}" type="slidenum">
              <a:rPr lang="en-US" smtClean="0"/>
              <a:t>‹#›</a:t>
            </a:fld>
            <a:endParaRPr lang="en-US"/>
          </a:p>
        </p:txBody>
      </p:sp>
    </p:spTree>
    <p:extLst>
      <p:ext uri="{BB962C8B-B14F-4D97-AF65-F5344CB8AC3E}">
        <p14:creationId xmlns:p14="http://schemas.microsoft.com/office/powerpoint/2010/main" val="571308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D7A3E-D0DE-4DBC-8D2A-E0F2C1A40CA8}"/>
              </a:ext>
            </a:extLst>
          </p:cNvPr>
          <p:cNvSpPr>
            <a:spLocks noGrp="1"/>
          </p:cNvSpPr>
          <p:nvPr>
            <p:ph type="ctrTitle"/>
          </p:nvPr>
        </p:nvSpPr>
        <p:spPr/>
        <p:txBody>
          <a:bodyPr/>
          <a:lstStyle/>
          <a:p>
            <a:r>
              <a:rPr lang="en-US" b="1" dirty="0"/>
              <a:t>What Is Perfect Competition?</a:t>
            </a:r>
          </a:p>
        </p:txBody>
      </p:sp>
      <p:sp>
        <p:nvSpPr>
          <p:cNvPr id="3" name="Subtitle 2">
            <a:extLst>
              <a:ext uri="{FF2B5EF4-FFF2-40B4-BE49-F238E27FC236}">
                <a16:creationId xmlns:a16="http://schemas.microsoft.com/office/drawing/2014/main" id="{EC04FB1F-D482-7880-7465-4E56B496E9E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432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8E796-F59A-9D2C-A942-EB6ED2085C87}"/>
              </a:ext>
            </a:extLst>
          </p:cNvPr>
          <p:cNvSpPr>
            <a:spLocks noGrp="1"/>
          </p:cNvSpPr>
          <p:nvPr>
            <p:ph type="title"/>
          </p:nvPr>
        </p:nvSpPr>
        <p:spPr/>
        <p:txBody>
          <a:bodyPr/>
          <a:lstStyle/>
          <a:p>
            <a:r>
              <a:rPr lang="en-US" b="1" dirty="0"/>
              <a:t>What Is Perfect Competition?</a:t>
            </a:r>
          </a:p>
        </p:txBody>
      </p:sp>
      <p:sp>
        <p:nvSpPr>
          <p:cNvPr id="3" name="Content Placeholder 2">
            <a:extLst>
              <a:ext uri="{FF2B5EF4-FFF2-40B4-BE49-F238E27FC236}">
                <a16:creationId xmlns:a16="http://schemas.microsoft.com/office/drawing/2014/main" id="{15B5229B-7268-809D-CEAF-3DFC53101470}"/>
              </a:ext>
            </a:extLst>
          </p:cNvPr>
          <p:cNvSpPr>
            <a:spLocks noGrp="1"/>
          </p:cNvSpPr>
          <p:nvPr>
            <p:ph idx="1"/>
          </p:nvPr>
        </p:nvSpPr>
        <p:spPr/>
        <p:txBody>
          <a:bodyPr/>
          <a:lstStyle/>
          <a:p>
            <a:pPr marL="0" indent="0" algn="just">
              <a:buNone/>
            </a:pPr>
            <a:r>
              <a:rPr lang="en-US" dirty="0"/>
              <a:t>The term perfect competition refers to a theoretical market structure. Although perfect competition rarely occurs in real-world markets, it provides a useful model for explaining how supply and demand affect prices and behavior in a market economy.</a:t>
            </a:r>
          </a:p>
          <a:p>
            <a:pPr marL="0" indent="0" algn="just">
              <a:buNone/>
            </a:pPr>
            <a:r>
              <a:rPr lang="en-US" dirty="0"/>
              <a:t>Under perfect competition, there are many buyers and sellers, and prices reflect supply and demand. Companies earn just enough profit to stay in business and no more. If they were to earn excess profits, other companies would enter the market and drive profits down.</a:t>
            </a:r>
          </a:p>
        </p:txBody>
      </p:sp>
    </p:spTree>
    <p:extLst>
      <p:ext uri="{BB962C8B-B14F-4D97-AF65-F5344CB8AC3E}">
        <p14:creationId xmlns:p14="http://schemas.microsoft.com/office/powerpoint/2010/main" val="52495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841EF-71F8-EE41-C12D-94BBA8AA4C2E}"/>
              </a:ext>
            </a:extLst>
          </p:cNvPr>
          <p:cNvSpPr>
            <a:spLocks noGrp="1"/>
          </p:cNvSpPr>
          <p:nvPr>
            <p:ph type="title"/>
          </p:nvPr>
        </p:nvSpPr>
        <p:spPr/>
        <p:txBody>
          <a:bodyPr/>
          <a:lstStyle/>
          <a:p>
            <a:r>
              <a:rPr lang="en-US" b="1" dirty="0"/>
              <a:t>Characteristics of Perfect Competition</a:t>
            </a:r>
          </a:p>
        </p:txBody>
      </p:sp>
      <p:sp>
        <p:nvSpPr>
          <p:cNvPr id="3" name="Content Placeholder 2">
            <a:extLst>
              <a:ext uri="{FF2B5EF4-FFF2-40B4-BE49-F238E27FC236}">
                <a16:creationId xmlns:a16="http://schemas.microsoft.com/office/drawing/2014/main" id="{ACDDCE28-1775-1F34-85B6-109065EDD047}"/>
              </a:ext>
            </a:extLst>
          </p:cNvPr>
          <p:cNvSpPr>
            <a:spLocks noGrp="1"/>
          </p:cNvSpPr>
          <p:nvPr>
            <p:ph idx="1"/>
          </p:nvPr>
        </p:nvSpPr>
        <p:spPr/>
        <p:txBody>
          <a:bodyPr>
            <a:normAutofit fontScale="62500" lnSpcReduction="20000"/>
          </a:bodyPr>
          <a:lstStyle/>
          <a:p>
            <a:pPr marL="0" indent="0" algn="just">
              <a:buNone/>
            </a:pPr>
            <a:r>
              <a:rPr lang="en-US" dirty="0"/>
              <a:t>Perfect competition describes a market structure where competition is at its greatest possible level. To make it more clear, a market which exhibits the following characteristics in its structure is said to show perfect competition:</a:t>
            </a:r>
          </a:p>
          <a:p>
            <a:pPr marL="514350" indent="-514350" algn="just">
              <a:buAutoNum type="arabicPeriod"/>
            </a:pPr>
            <a:r>
              <a:rPr lang="en-US" dirty="0"/>
              <a:t>Large number of buyers and sellers</a:t>
            </a:r>
          </a:p>
          <a:p>
            <a:pPr marL="514350" indent="-514350" algn="just">
              <a:buAutoNum type="arabicPeriod"/>
            </a:pPr>
            <a:r>
              <a:rPr lang="en-US" dirty="0"/>
              <a:t>Homogenous product is produced by every firm</a:t>
            </a:r>
          </a:p>
          <a:p>
            <a:pPr marL="514350" indent="-514350" algn="just">
              <a:buAutoNum type="arabicPeriod"/>
            </a:pPr>
            <a:r>
              <a:rPr lang="en-US" dirty="0"/>
              <a:t>Free entry and exit of firms.</a:t>
            </a:r>
          </a:p>
          <a:p>
            <a:pPr marL="514350" indent="-514350" algn="just">
              <a:buAutoNum type="arabicPeriod"/>
            </a:pPr>
            <a:r>
              <a:rPr lang="en-US" dirty="0"/>
              <a:t>Zero advertising cost</a:t>
            </a:r>
          </a:p>
          <a:p>
            <a:pPr marL="514350" indent="-514350" algn="just">
              <a:buAutoNum type="arabicPeriod"/>
            </a:pPr>
            <a:r>
              <a:rPr lang="en-US" dirty="0"/>
              <a:t>Consumers have perfect knowledge about the market and are well aware of any changes in the market. Consumers indulge in rational decision making. </a:t>
            </a:r>
          </a:p>
          <a:p>
            <a:pPr marL="514350" indent="-514350" algn="just">
              <a:buAutoNum type="arabicPeriod"/>
            </a:pPr>
            <a:r>
              <a:rPr lang="en-US" dirty="0"/>
              <a:t>All the factors of production, viz. </a:t>
            </a:r>
            <a:r>
              <a:rPr lang="en-US" dirty="0" err="1"/>
              <a:t>labour</a:t>
            </a:r>
            <a:r>
              <a:rPr lang="en-US" dirty="0"/>
              <a:t>, capital, </a:t>
            </a:r>
            <a:r>
              <a:rPr lang="en-US" dirty="0" err="1"/>
              <a:t>etc</a:t>
            </a:r>
            <a:r>
              <a:rPr lang="en-US" dirty="0"/>
              <a:t>, have perfect mobility in the market and are not hindered by any market factors or market forces. </a:t>
            </a:r>
          </a:p>
          <a:p>
            <a:pPr marL="514350" indent="-514350" algn="just">
              <a:buAutoNum type="arabicPeriod"/>
            </a:pPr>
            <a:r>
              <a:rPr lang="en-US" dirty="0"/>
              <a:t>No government intervention</a:t>
            </a:r>
          </a:p>
          <a:p>
            <a:pPr marL="514350" indent="-514350" algn="just">
              <a:buAutoNum type="arabicPeriod"/>
            </a:pPr>
            <a:r>
              <a:rPr lang="en-US" dirty="0"/>
              <a:t>No transportation costs</a:t>
            </a:r>
          </a:p>
          <a:p>
            <a:pPr marL="514350" indent="-514350" algn="just">
              <a:buAutoNum type="arabicPeriod"/>
            </a:pPr>
            <a:r>
              <a:rPr lang="en-US" dirty="0"/>
              <a:t>Each firm earns normal profits and no firms can earn super-normal profits.</a:t>
            </a:r>
          </a:p>
          <a:p>
            <a:pPr marL="514350" indent="-514350" algn="just">
              <a:buAutoNum type="arabicPeriod"/>
            </a:pPr>
            <a:r>
              <a:rPr lang="en-US" dirty="0"/>
              <a:t>Every firm is a price taker. It takes the price as decided by the forces of demand and supply. No firm can influence the price of the product.</a:t>
            </a:r>
          </a:p>
        </p:txBody>
      </p:sp>
    </p:spTree>
    <p:extLst>
      <p:ext uri="{BB962C8B-B14F-4D97-AF65-F5344CB8AC3E}">
        <p14:creationId xmlns:p14="http://schemas.microsoft.com/office/powerpoint/2010/main" val="1369128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272</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Ion Boardroom</vt:lpstr>
      <vt:lpstr>What Is Perfect Competition?</vt:lpstr>
      <vt:lpstr>What Is Perfect Competition?</vt:lpstr>
      <vt:lpstr>Characteristics of Perfect Competition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Perfect Competition?</dc:title>
  <dc:creator>Ananya Priya</dc:creator>
  <cp:lastModifiedBy>Ananya Priya</cp:lastModifiedBy>
  <cp:revision>1</cp:revision>
  <dcterms:created xsi:type="dcterms:W3CDTF">2023-08-19T09:41:44Z</dcterms:created>
  <dcterms:modified xsi:type="dcterms:W3CDTF">2023-08-19T09:41:56Z</dcterms:modified>
</cp:coreProperties>
</file>